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Oswald" panose="020B0604020202020204" charset="0"/>
      <p:regular r:id="rId36"/>
      <p:bold r:id="rId37"/>
    </p:embeddedFont>
    <p:embeddedFont>
      <p:font typeface="Source Code Pro" panose="020B0509030403020204" pitchFamily="49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328A6B-DDFB-4D99-A865-F10EBEC9E6CC}">
  <a:tblStyle styleId="{4F328A6B-DDFB-4D99-A865-F10EBEC9E6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83" autoAdjust="0"/>
  </p:normalViewPr>
  <p:slideViewPr>
    <p:cSldViewPr snapToGrid="0">
      <p:cViewPr>
        <p:scale>
          <a:sx n="125" d="100"/>
          <a:sy n="125" d="100"/>
        </p:scale>
        <p:origin x="1137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0fb659e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0fb659e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0fb659e6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0fb659e6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0fb659e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0fb659e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0fb659e60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0fb659e60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0fb659e60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0fb659e60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0fb659e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0fb659e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0fb659e6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0fb659e6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0fb659e60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0fb659e60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0fb659e60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0fb659e60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0fb659e60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0fb659e60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0fb659e6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0fb659e6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0fb659e60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0fb659e60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0fb659e60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0fb659e60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0fb659e60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0fb659e60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0fb659e60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0fb659e60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0fb659e60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0fb659e60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0fb659e6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0fb659e6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0fb659e60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0fb659e60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0fb659e60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0fb659e60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0fb659e60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0fb659e60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0fb659e60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0fb659e60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0fb659e6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0fb659e6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0fb659e60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0fb659e60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0fb659e60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0fb659e60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0fb659e60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0fb659e60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0fb659e60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90fb659e60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0fb659e6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0fb659e6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0fb659e6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0fb659e60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0fb659e60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0fb659e60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0fb659e60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0fb659e60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0fb659e60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0fb659e60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0fb659e6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0fb659e6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hub.com/what-is-data-engineer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dataquest.io/blog/what-is-a-data-engineer/" TargetMode="External"/><Relationship Id="rId4" Type="http://schemas.openxmlformats.org/officeDocument/2006/relationships/hyperlink" Target="https://www.oreilly.com/content/data-engineering-a-quick-and-simple-definitio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artner.com/en/research/methodologies/gartner-hype-cycl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research/methodologies/gartner-hype-cycl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hub.com/what-is-data-engineer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dataquest.io/blog/what-is-a-data-engineer/" TargetMode="External"/><Relationship Id="rId4" Type="http://schemas.openxmlformats.org/officeDocument/2006/relationships/hyperlink" Target="https://www.oreilly.com/content/data-engineering-a-quick-and-simple-definition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the-ai-hierarchy-of-needs-18f111fcc007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the-ai-hierarchy-of-needs-18f111fcc007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iEib9RMspT05vPrMobbn1oB3Wv_gUhMA/view?usp=sharin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ackernoon.com/the-ai-hierarchy-of-needs-18f111fcc00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file/d/1NhHtz5UKDWYV6-tC0zj9afh8Ak7XpOun/view?usp=sharing" TargetMode="External"/><Relationship Id="rId5" Type="http://schemas.openxmlformats.org/officeDocument/2006/relationships/hyperlink" Target="https://drive.google.com/file/d/18eTNZKOdamUGmrrfrGkaZLyhVQ-iyRo3/view?usp=sharing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file/d/1NhHtz5UKDWYV6-tC0zj9afh8Ak7XpOun/view?usp=sharing" TargetMode="External"/><Relationship Id="rId5" Type="http://schemas.openxmlformats.org/officeDocument/2006/relationships/hyperlink" Target="https://drive.google.com/file/d/18eTNZKOdamUGmrrfrGkaZLyhVQ-iyRo3/view?usp=sharing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rive.google.com/file/d/1VRpQEqHtqNlZ3iIxhH3xQECiHTohTTzI/view?usp=shar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eagate.com/files/www-content/our-story/trends/files/dataage-idc-report-07-2020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Engineering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ISTA 322 - Data Engineering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data organization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278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Structured data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Fits into a database nicely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‘square’ or ‘cube’ formats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need to do work to analyze or query</a:t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 rot="10800000">
            <a:off x="4347675" y="1543900"/>
            <a:ext cx="4707900" cy="35151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5100825" y="1714500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Unstructured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5889375" y="3688950"/>
            <a:ext cx="16245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5100825" y="2701725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Semi-structured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44" name="Google Shape;144;p22"/>
          <p:cNvGrpSpPr/>
          <p:nvPr/>
        </p:nvGrpSpPr>
        <p:grpSpPr>
          <a:xfrm>
            <a:off x="3732525" y="1572425"/>
            <a:ext cx="608700" cy="3486600"/>
            <a:chOff x="3656325" y="1572425"/>
            <a:chExt cx="608700" cy="3486600"/>
          </a:xfrm>
        </p:grpSpPr>
        <p:sp>
          <p:nvSpPr>
            <p:cNvPr id="145" name="Google Shape;145;p22"/>
            <p:cNvSpPr/>
            <p:nvPr/>
          </p:nvSpPr>
          <p:spPr>
            <a:xfrm>
              <a:off x="3656325" y="1572425"/>
              <a:ext cx="608700" cy="3486600"/>
            </a:xfrm>
            <a:prstGeom prst="upArrow">
              <a:avLst>
                <a:gd name="adj1" fmla="val 50000"/>
                <a:gd name="adj2" fmla="val 63905"/>
              </a:avLst>
            </a:prstGeom>
            <a:noFill/>
            <a:ln w="38100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 txBox="1"/>
            <p:nvPr/>
          </p:nvSpPr>
          <p:spPr>
            <a:xfrm rot="-5400000">
              <a:off x="2312513" y="3213250"/>
              <a:ext cx="32016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Source Code Pro"/>
                  <a:ea typeface="Source Code Pro"/>
                  <a:cs typeface="Source Code Pro"/>
                  <a:sym typeface="Source Code Pro"/>
                </a:rPr>
                <a:t>Data amount and growth</a:t>
              </a:r>
              <a:endParaRPr sz="1700" b="1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47" name="Google Shape;147;p22"/>
          <p:cNvSpPr/>
          <p:nvPr/>
        </p:nvSpPr>
        <p:spPr>
          <a:xfrm>
            <a:off x="5733900" y="3740725"/>
            <a:ext cx="1917600" cy="59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data organization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278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Structured data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DB with two tables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query to get total sales for AZ stores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data processing needed to do this</a:t>
            </a:r>
            <a:endParaRPr/>
          </a:p>
        </p:txBody>
      </p:sp>
      <p:graphicFrame>
        <p:nvGraphicFramePr>
          <p:cNvPr id="154" name="Google Shape;154;p23"/>
          <p:cNvGraphicFramePr/>
          <p:nvPr/>
        </p:nvGraphicFramePr>
        <p:xfrm>
          <a:off x="5186750" y="1013750"/>
          <a:ext cx="3181575" cy="1554240"/>
        </p:xfrm>
        <a:graphic>
          <a:graphicData uri="http://schemas.openxmlformats.org/drawingml/2006/table">
            <a:tbl>
              <a:tblPr>
                <a:noFill/>
                <a:tableStyleId>{4F328A6B-DDFB-4D99-A865-F10EBEC9E6CC}</a:tableStyleId>
              </a:tblPr>
              <a:tblGrid>
                <a:gridCol w="106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5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TABLE ID: STORE</a:t>
                      </a:r>
                      <a:endParaRPr sz="1100" b="1"/>
                    </a:p>
                  </a:txBody>
                  <a:tcPr marL="91425" marR="91425" marT="45700" marB="457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store_id</a:t>
                      </a:r>
                      <a:endParaRPr sz="11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store_state</a:t>
                      </a:r>
                      <a:endParaRPr sz="11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country</a:t>
                      </a:r>
                      <a:endParaRPr sz="1100" b="1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az_23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AZ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USA</a:t>
                      </a:r>
                      <a:endParaRPr sz="11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az_45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AZ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USA</a:t>
                      </a:r>
                      <a:endParaRPr sz="11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ca_12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CA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USA</a:t>
                      </a:r>
                      <a:endParaRPr sz="11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to_39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Ontario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Canada</a:t>
                      </a:r>
                      <a:endParaRPr sz="1100" dirty="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5" name="Google Shape;155;p23"/>
          <p:cNvGraphicFramePr/>
          <p:nvPr/>
        </p:nvGraphicFramePr>
        <p:xfrm>
          <a:off x="5186750" y="2839225"/>
          <a:ext cx="3181600" cy="2072320"/>
        </p:xfrm>
        <a:graphic>
          <a:graphicData uri="http://schemas.openxmlformats.org/drawingml/2006/table">
            <a:tbl>
              <a:tblPr>
                <a:noFill/>
                <a:tableStyleId>{4F328A6B-DDFB-4D99-A865-F10EBEC9E6CC}</a:tableStyleId>
              </a:tblPr>
              <a:tblGrid>
                <a:gridCol w="96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5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TABLE ID: TRANSACTIONS</a:t>
                      </a:r>
                      <a:endParaRPr sz="1100" b="1"/>
                    </a:p>
                  </a:txBody>
                  <a:tcPr marL="91425" marR="91425" marT="45700" marB="457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transact_id</a:t>
                      </a:r>
                      <a:endParaRPr sz="11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store_id</a:t>
                      </a:r>
                      <a:endParaRPr sz="11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UPC</a:t>
                      </a:r>
                      <a:endParaRPr sz="11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price</a:t>
                      </a:r>
                      <a:endParaRPr sz="1100" b="1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x88943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az_23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49914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2.57</a:t>
                      </a:r>
                      <a:endParaRPr sz="11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x88943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az_23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99371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1.99</a:t>
                      </a:r>
                      <a:endParaRPr sz="11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a85921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to_39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95831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8.99</a:t>
                      </a:r>
                      <a:endParaRPr sz="11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a85921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to_39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99492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5.49</a:t>
                      </a:r>
                      <a:endParaRPr sz="11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a85921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to_39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27482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4.49</a:t>
                      </a:r>
                      <a:endParaRPr sz="11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z88930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az_45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33491</a:t>
                      </a:r>
                      <a:endParaRPr sz="11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0.99</a:t>
                      </a:r>
                      <a:endParaRPr sz="1100" dirty="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data organization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278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Semi-structured data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JSON, XML, csv, tsv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some consistent format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work to get into useable format</a:t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 rot="10800000">
            <a:off x="4347675" y="1543900"/>
            <a:ext cx="4707900" cy="35151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5100825" y="1714500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Unstructured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5889375" y="3688950"/>
            <a:ext cx="16245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5100825" y="2701725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Semi-structured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66" name="Google Shape;166;p24"/>
          <p:cNvGrpSpPr/>
          <p:nvPr/>
        </p:nvGrpSpPr>
        <p:grpSpPr>
          <a:xfrm>
            <a:off x="3732525" y="1572425"/>
            <a:ext cx="608700" cy="3486600"/>
            <a:chOff x="3656325" y="1572425"/>
            <a:chExt cx="608700" cy="3486600"/>
          </a:xfrm>
        </p:grpSpPr>
        <p:sp>
          <p:nvSpPr>
            <p:cNvPr id="167" name="Google Shape;167;p24"/>
            <p:cNvSpPr/>
            <p:nvPr/>
          </p:nvSpPr>
          <p:spPr>
            <a:xfrm>
              <a:off x="3656325" y="1572425"/>
              <a:ext cx="608700" cy="3486600"/>
            </a:xfrm>
            <a:prstGeom prst="upArrow">
              <a:avLst>
                <a:gd name="adj1" fmla="val 50000"/>
                <a:gd name="adj2" fmla="val 63905"/>
              </a:avLst>
            </a:prstGeom>
            <a:noFill/>
            <a:ln w="38100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 txBox="1"/>
            <p:nvPr/>
          </p:nvSpPr>
          <p:spPr>
            <a:xfrm rot="-5400000">
              <a:off x="2312513" y="3213250"/>
              <a:ext cx="32016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Source Code Pro"/>
                  <a:ea typeface="Source Code Pro"/>
                  <a:cs typeface="Source Code Pro"/>
                  <a:sym typeface="Source Code Pro"/>
                </a:rPr>
                <a:t>Data amount and growth</a:t>
              </a:r>
              <a:endParaRPr sz="1700" b="1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69" name="Google Shape;169;p24"/>
          <p:cNvSpPr/>
          <p:nvPr/>
        </p:nvSpPr>
        <p:spPr>
          <a:xfrm>
            <a:off x="5147775" y="2625525"/>
            <a:ext cx="3107700" cy="59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data organization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278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Semi-structured data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Excel, csv, tsv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need to clean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join a bunch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Aggregate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take time, but relatively simple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125" y="1981275"/>
            <a:ext cx="5763873" cy="316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4398463" y="1529475"/>
            <a:ext cx="3727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Sample AirBNB data from CSV file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data organization</a:t>
            </a:r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278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Semi-structured data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JSON, xml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an overall schema/organization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parse and organize to make useable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take time, but relatively simple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900" y="1969350"/>
            <a:ext cx="5249099" cy="317416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4398475" y="1529475"/>
            <a:ext cx="3838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Sample Twitter data in JSON format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data organization</a:t>
            </a:r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278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Unstructured data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Text, pdf, images, video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Zero structure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work to extract useful data from</a:t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 rot="10800000">
            <a:off x="4347675" y="1543900"/>
            <a:ext cx="4707900" cy="35151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5100825" y="1714500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Unstructured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5889375" y="3688950"/>
            <a:ext cx="16245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5100825" y="2701725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Semi-structured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96" name="Google Shape;196;p27"/>
          <p:cNvGrpSpPr/>
          <p:nvPr/>
        </p:nvGrpSpPr>
        <p:grpSpPr>
          <a:xfrm>
            <a:off x="3732525" y="1572425"/>
            <a:ext cx="608700" cy="3486600"/>
            <a:chOff x="3656325" y="1572425"/>
            <a:chExt cx="608700" cy="3486600"/>
          </a:xfrm>
        </p:grpSpPr>
        <p:sp>
          <p:nvSpPr>
            <p:cNvPr id="197" name="Google Shape;197;p27"/>
            <p:cNvSpPr/>
            <p:nvPr/>
          </p:nvSpPr>
          <p:spPr>
            <a:xfrm>
              <a:off x="3656325" y="1572425"/>
              <a:ext cx="608700" cy="3486600"/>
            </a:xfrm>
            <a:prstGeom prst="upArrow">
              <a:avLst>
                <a:gd name="adj1" fmla="val 50000"/>
                <a:gd name="adj2" fmla="val 63905"/>
              </a:avLst>
            </a:prstGeom>
            <a:noFill/>
            <a:ln w="38100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 txBox="1"/>
            <p:nvPr/>
          </p:nvSpPr>
          <p:spPr>
            <a:xfrm rot="-5400000">
              <a:off x="2312513" y="3213250"/>
              <a:ext cx="32016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Source Code Pro"/>
                  <a:ea typeface="Source Code Pro"/>
                  <a:cs typeface="Source Code Pro"/>
                  <a:sym typeface="Source Code Pro"/>
                </a:rPr>
                <a:t>Data amount and growth</a:t>
              </a:r>
              <a:endParaRPr sz="1700" b="1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99" name="Google Shape;199;p27"/>
          <p:cNvSpPr/>
          <p:nvPr/>
        </p:nvSpPr>
        <p:spPr>
          <a:xfrm>
            <a:off x="5147775" y="1634925"/>
            <a:ext cx="3107700" cy="59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data organization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278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Unstructured data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Raw text - tweets, facebook, reviews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you get something useful?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processing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understand language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 to use case</a:t>
            </a:r>
            <a:endParaRPr/>
          </a:p>
        </p:txBody>
      </p:sp>
      <p:sp>
        <p:nvSpPr>
          <p:cNvPr id="206" name="Google Shape;206;p28"/>
          <p:cNvSpPr txBox="1"/>
          <p:nvPr/>
        </p:nvSpPr>
        <p:spPr>
          <a:xfrm>
            <a:off x="3961875" y="1685550"/>
            <a:ext cx="5181900" cy="3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## [1] "If you are feeling the impacts of climate change in your daily life, you're not alone. What do you want to protect from #climatechange? Tell us below. #AdaptOurWorld https://t.co/RFyNFRLHGB"                                                                                                                          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## [2] "Tree 🌲 planting is great but it cannot become a PR machine for fake climate initiatives by the governments. We will not push #climatechange back by planting trees. Governments must listen and act. Real-meaningful actions. Not PR!"                                                                                  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## [3] "Cigarette smokers &amp;amp; vapers are exhaling additional CO2 into the air. I call on all politicians to stop smoking and ban cigarettes and vaping for the earth. If not, then shut up about #climatechange and CO2.\n\nLet’s see how much politicians care about the things they talk about. https://t.co/0v60pNd38q"    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## [4] "@ThemeParkReview @Starbucks Make your own coffee. You can even buy the Starbucks brand in a grocery store, if it’s that important. This really is a ridiculous tantrum over something with many solutions. There are better things to worry about like the #ClimateChange that keeps causing these hurricanes."         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## [5] "@GaryCMeleJr @DebraMessing The two party system isn’t working  for the people &amp;amp; #Democrats need to do better because my independent vote is on loan to them. But it’s the #GOP breaking constitutional norms, refusing to protect our elections, shoving church into state, denying #ClimateChange, caging kids etc"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## [6] "Why are #hurricanes getting bigger and moving slower? 🌪\n\n#HurricaneDorian \n#ClimateChange #ClimateChangeIsReal \n#ThereIsNoPlanetB 🌎 https://t.co/2z1JlpVnUg"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4633725" y="1233750"/>
            <a:ext cx="3838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Sample of Twitter text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600" cy="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Unstructured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data organization</a:t>
            </a: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278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Unstructured data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pdf files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long format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Might want to synthesize 1000’s of medical papers to determine effect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Formats vary across journals</a:t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4942288" y="434500"/>
            <a:ext cx="3838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Sample of journal text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600" cy="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Unstructured data</a:t>
            </a:r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F55B4C5-DD64-49B6-A7F7-9FD1DCC4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02" y="715406"/>
            <a:ext cx="3457504" cy="4473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data organization</a:t>
            </a: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Unstructured data</a:t>
            </a:r>
            <a:endParaRPr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Images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Obviously we can determine elements in a picture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Lots of work to get a computer to figure that out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items are in it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Dan, people, motorcycle, helmet, sunglasses, road, mountain, desert, etc.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4" name="Google Shape;224;p30"/>
          <p:cNvSpPr txBox="1"/>
          <p:nvPr/>
        </p:nvSpPr>
        <p:spPr>
          <a:xfrm>
            <a:off x="5371475" y="805159"/>
            <a:ext cx="3838200" cy="58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Image of me and on a motorcycle ride that I posted on Instagram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6" name="Google Shape;226;p3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600" cy="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Unstructured data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832D6-0BCA-4575-907F-37C7096C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24217" y="1833426"/>
            <a:ext cx="3732717" cy="2799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talk about data structure relevant?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Let’s think about what a data analyst/scientist does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Data Analyst:</a:t>
            </a:r>
            <a:r>
              <a:rPr lang="en" dirty="0"/>
              <a:t> Processes and analyzes data with the goal of supporting decision making.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Data Science:</a:t>
            </a:r>
            <a:r>
              <a:rPr lang="en" dirty="0"/>
              <a:t> Extracting useful information from data using computational methods. 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Rough definitions, but </a:t>
            </a:r>
            <a:r>
              <a:rPr lang="en" dirty="0">
                <a:highlight>
                  <a:srgbClr val="00FF00"/>
                </a:highlight>
              </a:rPr>
              <a:t>both are using data to create understanding</a:t>
            </a:r>
            <a:r>
              <a:rPr lang="en" dirty="0"/>
              <a:t>.  Analysts do more whole data aggregation, summaries, basic stats. Data Scientists often delve deeper into stats and machine learning. 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Either way, let’s consider the structure of a common model used by both.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Engineering? 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“Data” engineers design and build pipelines that transform and transport data into a format wherein, by the time it reaches the Data Scientists or other end users, it is in a highly usable state. </a:t>
            </a:r>
            <a:r>
              <a:rPr lang="en" u="sng">
                <a:solidFill>
                  <a:schemeClr val="hlink"/>
                </a:solidFill>
                <a:hlinkClick r:id="rId3"/>
              </a:rPr>
              <a:t>ref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engineers are concerned with the production readiness of that data and all that comes with it: formats, scaling, resilience, security, and more. </a:t>
            </a:r>
            <a:r>
              <a:rPr lang="en" u="sng">
                <a:solidFill>
                  <a:schemeClr val="hlink"/>
                </a:solidFill>
                <a:hlinkClick r:id="rId4"/>
              </a:rPr>
              <a:t>ref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build pipelines that transform that data into formats that data scientists can use. </a:t>
            </a:r>
            <a:r>
              <a:rPr lang="en" u="sng">
                <a:solidFill>
                  <a:schemeClr val="hlink"/>
                </a:solidFill>
                <a:hlinkClick r:id="rId5"/>
              </a:rPr>
              <a:t>ref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info from data</a:t>
            </a: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say you want to predict if someone shopping on amazon will buy a iPhone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common classification problem.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Target - Will they purchase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Features - Age, income level, browser, searched for iPhone, etc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an easy model to fit in R/Python and created a prediction with.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P(buy_iPhone) ~ age + income_level + browser + search_iPhone</a:t>
            </a:r>
            <a:endParaRPr sz="1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But, what format do the data need to be in to run this model?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info from data</a:t>
            </a:r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P(buy_iPhone) ~ age + income_level + browser + search_iPhone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 hard to get data in this format through SQL queries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But what if these are scattered across messy databases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 say information is in JSON files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45" name="Google Shape;245;p33"/>
          <p:cNvGraphicFramePr/>
          <p:nvPr/>
        </p:nvGraphicFramePr>
        <p:xfrm>
          <a:off x="952500" y="1924050"/>
          <a:ext cx="7520025" cy="1412500"/>
        </p:xfrm>
        <a:graphic>
          <a:graphicData uri="http://schemas.openxmlformats.org/drawingml/2006/table">
            <a:tbl>
              <a:tblPr>
                <a:noFill/>
                <a:tableStyleId>{4F328A6B-DDFB-4D99-A865-F10EBEC9E6CC}</a:tableStyleId>
              </a:tblPr>
              <a:tblGrid>
                <a:gridCol w="63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4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4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buy</a:t>
                      </a: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age</a:t>
                      </a: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income</a:t>
                      </a: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browser</a:t>
                      </a: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search_iPhone</a:t>
                      </a: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123000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safari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56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56000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chrome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47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75000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firefox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36000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safari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info from data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P(buy_iPhone) ~ age + income_level + browser + search_iPhone + apple_reviews + apple_sent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 hard to get data in this format through SQL queries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But what if these are scattered across messy databases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 say information is in JSON files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 you want features that are from unstructured data sources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 your data has lots of errors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52" name="Google Shape;252;p34"/>
          <p:cNvGraphicFramePr/>
          <p:nvPr/>
        </p:nvGraphicFramePr>
        <p:xfrm>
          <a:off x="952500" y="1924050"/>
          <a:ext cx="7520025" cy="1412500"/>
        </p:xfrm>
        <a:graphic>
          <a:graphicData uri="http://schemas.openxmlformats.org/drawingml/2006/table">
            <a:tbl>
              <a:tblPr>
                <a:noFill/>
                <a:tableStyleId>{4F328A6B-DDFB-4D99-A865-F10EBEC9E6CC}</a:tableStyleId>
              </a:tblPr>
              <a:tblGrid>
                <a:gridCol w="63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4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4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buy</a:t>
                      </a: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age</a:t>
                      </a: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income</a:t>
                      </a: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browser</a:t>
                      </a: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search_iPhone</a:t>
                      </a: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apple_revs</a:t>
                      </a:r>
                      <a:endParaRPr sz="1200" b="1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apple_sentiment</a:t>
                      </a:r>
                      <a:endParaRPr sz="1200" b="1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123000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safari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56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56000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chrome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47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75000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firefox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36000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safari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5</a:t>
                      </a:r>
                      <a:endParaRPr sz="1200" dirty="0"/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promised big things using these methods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things - supervised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 an ad, is a purchase fraud, who you should friend, driving time, shipping time, what posts you should see, etc etc etc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Uncover hidden insights - unsupervised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Customer segmentation, anomaly detection, market basket, etc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Essentially, all things that would (and very much do) make money.  Lots of money.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cool models and tools to do all this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Regression, logistic regression, SVM, XGBoost, Decision Trees, naive Bayes, knn, k-means, dbscan, hierarchical clustering, PCA, t-SNE, etc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Tableau, PowerBI, Looker, Qlikview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hype was had</a:t>
            </a:r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6755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Tons of media about data being the future implying it can do anything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Sexiest job title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Terrible graphics - ohhhhhh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‘Oh so you do code?’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Quote - my aunt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science boomed, and everyone wanted these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325" y="204725"/>
            <a:ext cx="3480650" cy="278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325" y="3158325"/>
            <a:ext cx="3480651" cy="20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hype meets reality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what’s the problem with implementing these models or using those tools?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Virtually all of the models follow this structure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Target ~ feature_1 + feature_2 + feature_3 + … + feature_n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just a n x m matrix of your target and features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the tools need a structured DB format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if your data is already structured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200" y="3179125"/>
            <a:ext cx="3022626" cy="19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hype meets reality</a:t>
            </a: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what’s the problem with implementing these models or using those tools?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Virtually all of the models follow this structure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Target ~ feature_1 + feature_2 + feature_3 + … + feature_n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just a n x m matrix of your target and features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the tools need a structured DB format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if your data is already structured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Oh, and there’s TONS of 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 much to even process locally</a:t>
            </a:r>
            <a:endParaRPr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975" y="3753375"/>
            <a:ext cx="4386025" cy="139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hype meets reality</a:t>
            </a:r>
            <a:endParaRPr/>
          </a:p>
        </p:txBody>
      </p:sp>
      <p:sp>
        <p:nvSpPr>
          <p:cNvPr id="286" name="Google Shape;286;p3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Companies hired people that could use the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those people didn’t have access to it!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was messy, undocumented, in various databases, unstructured, missing, etc etc etc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Early data scientists wound up also having to work really hard to get the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Extract it from various 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Clean, manipulate, aggregate, etc… transform it into something useful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 it somewhere to be used by those fancy fancy models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hype meets reality</a:t>
            </a:r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100" y="1338000"/>
            <a:ext cx="5637824" cy="375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/>
        </p:nvSpPr>
        <p:spPr>
          <a:xfrm>
            <a:off x="112950" y="4622200"/>
            <a:ext cx="19809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Ref - Gartner hype cycle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4" name="Google Shape;294;p4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194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caused problems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‘We hired you, where are my results?’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‘Well, it was 1yr of DE work before I could run a regression’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‘Well, need to spend lots of money to even be able to process our raw data’</a:t>
            </a:r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reports of my death are greatly exaggerated</a:t>
            </a:r>
            <a:endParaRPr/>
          </a:p>
        </p:txBody>
      </p:sp>
      <p:sp>
        <p:nvSpPr>
          <p:cNvPr id="300" name="Google Shape;300;p41"/>
          <p:cNvSpPr txBox="1"/>
          <p:nvPr/>
        </p:nvSpPr>
        <p:spPr>
          <a:xfrm>
            <a:off x="112950" y="4622200"/>
            <a:ext cx="19809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Ref - Gartner hype cycle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194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come the data engineers!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Hiring people explicitly to do data engineering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science by and large can’t be done without data engineering </a:t>
            </a:r>
            <a:endParaRPr sz="1500"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100" y="1338000"/>
            <a:ext cx="5637824" cy="3753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1"/>
          <p:cNvCxnSpPr/>
          <p:nvPr/>
        </p:nvCxnSpPr>
        <p:spPr>
          <a:xfrm>
            <a:off x="2884525" y="1885375"/>
            <a:ext cx="3362400" cy="1894200"/>
          </a:xfrm>
          <a:prstGeom prst="straightConnector1">
            <a:avLst/>
          </a:prstGeom>
          <a:noFill/>
          <a:ln w="762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Engineering? 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“Data” engineers </a:t>
            </a:r>
            <a:r>
              <a:rPr lang="en">
                <a:highlight>
                  <a:srgbClr val="B6D7A8"/>
                </a:highlight>
              </a:rPr>
              <a:t>design and build pipelines</a:t>
            </a:r>
            <a:r>
              <a:rPr lang="en"/>
              <a:t> that </a:t>
            </a:r>
            <a:r>
              <a:rPr lang="en">
                <a:highlight>
                  <a:srgbClr val="E6B8AF"/>
                </a:highlight>
              </a:rPr>
              <a:t>transform and transport</a:t>
            </a:r>
            <a:r>
              <a:rPr lang="en"/>
              <a:t> data into a format wherein, by the time it reaches the </a:t>
            </a:r>
            <a:r>
              <a:rPr lang="en">
                <a:highlight>
                  <a:srgbClr val="D5A6BD"/>
                </a:highlight>
              </a:rPr>
              <a:t>Data Scientists</a:t>
            </a:r>
            <a:r>
              <a:rPr lang="en"/>
              <a:t> or other end users, it is in a </a:t>
            </a:r>
            <a:r>
              <a:rPr lang="en">
                <a:highlight>
                  <a:srgbClr val="D5A6BD"/>
                </a:highlight>
              </a:rPr>
              <a:t>highly usable state</a:t>
            </a:r>
            <a:r>
              <a:rPr lang="en"/>
              <a:t>. </a:t>
            </a:r>
            <a:r>
              <a:rPr lang="en" u="sng">
                <a:solidFill>
                  <a:schemeClr val="hlink"/>
                </a:solidFill>
                <a:hlinkClick r:id="rId3"/>
              </a:rPr>
              <a:t>ref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engineers are concerned with the production </a:t>
            </a:r>
            <a:r>
              <a:rPr lang="en">
                <a:highlight>
                  <a:srgbClr val="D5A6BD"/>
                </a:highlight>
              </a:rPr>
              <a:t>readiness of that data</a:t>
            </a:r>
            <a:r>
              <a:rPr lang="en"/>
              <a:t> and all that comes with it: formats, scaling, resilience, security, and more. </a:t>
            </a:r>
            <a:r>
              <a:rPr lang="en" u="sng">
                <a:solidFill>
                  <a:schemeClr val="hlink"/>
                </a:solidFill>
                <a:hlinkClick r:id="rId4"/>
              </a:rPr>
              <a:t>ref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</a:t>
            </a:r>
            <a:r>
              <a:rPr lang="en">
                <a:highlight>
                  <a:srgbClr val="B6D7A8"/>
                </a:highlight>
              </a:rPr>
              <a:t>build pipelines</a:t>
            </a:r>
            <a:r>
              <a:rPr lang="en"/>
              <a:t> that </a:t>
            </a:r>
            <a:r>
              <a:rPr lang="en">
                <a:highlight>
                  <a:srgbClr val="E6B8AF"/>
                </a:highlight>
              </a:rPr>
              <a:t>transform</a:t>
            </a:r>
            <a:r>
              <a:rPr lang="en"/>
              <a:t> that data into formats that </a:t>
            </a:r>
            <a:r>
              <a:rPr lang="en">
                <a:highlight>
                  <a:srgbClr val="D5A6BD"/>
                </a:highlight>
              </a:rPr>
              <a:t>data scientists can use</a:t>
            </a:r>
            <a:r>
              <a:rPr lang="en"/>
              <a:t>. </a:t>
            </a:r>
            <a:r>
              <a:rPr lang="en" u="sng">
                <a:solidFill>
                  <a:schemeClr val="hlink"/>
                </a:solidFill>
                <a:hlinkClick r:id="rId5"/>
              </a:rPr>
              <a:t>ref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059150" y="2232900"/>
            <a:ext cx="4518000" cy="15204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Source Code Pro"/>
                <a:ea typeface="Source Code Pro"/>
                <a:cs typeface="Source Code Pro"/>
                <a:sym typeface="Source Code Pro"/>
              </a:rPr>
              <a:t>General definition</a:t>
            </a:r>
            <a:r>
              <a:rPr lang="en" sz="2200">
                <a:latin typeface="Source Code Pro"/>
                <a:ea typeface="Source Code Pro"/>
                <a:cs typeface="Source Code Pro"/>
                <a:sym typeface="Source Code Pro"/>
              </a:rPr>
              <a:t> - Building pipelines to make data useful for data scientists and analysts</a:t>
            </a:r>
            <a:endParaRPr sz="2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needs</a:t>
            </a:r>
            <a:endParaRPr/>
          </a:p>
        </p:txBody>
      </p:sp>
      <p:sp>
        <p:nvSpPr>
          <p:cNvPr id="309" name="Google Shape;309;p42"/>
          <p:cNvSpPr/>
          <p:nvPr/>
        </p:nvSpPr>
        <p:spPr>
          <a:xfrm>
            <a:off x="3712400" y="1001300"/>
            <a:ext cx="5343300" cy="40578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2"/>
          <p:cNvSpPr txBox="1"/>
          <p:nvPr/>
        </p:nvSpPr>
        <p:spPr>
          <a:xfrm>
            <a:off x="1508250" y="4600525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Collection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1427300" y="4010138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Moving and storing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4651250" y="4548275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User generated data, sensor data, logging, instrumentation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4651250" y="3986525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Data flow, ETL, structured and unstructured data stores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4651250" y="3419750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Data cleaning,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more etl, prep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4651250" y="2776775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Analytics, aggregates,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basic metrics, features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4651250" y="2136788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A/B tests, ML,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statistics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4651250" y="1268225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AI,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deep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learning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579375" y="3419750"/>
            <a:ext cx="41628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Transforming and understanding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9" name="Google Shape;319;p42"/>
          <p:cNvSpPr txBox="1"/>
          <p:nvPr/>
        </p:nvSpPr>
        <p:spPr>
          <a:xfrm>
            <a:off x="2150875" y="2776775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Aggregate and label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1965450" y="2136800"/>
            <a:ext cx="3767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Model, understand, learn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60825" y="4836050"/>
            <a:ext cx="2571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Fig adapted from - Ref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needs</a:t>
            </a:r>
            <a:endParaRPr/>
          </a:p>
        </p:txBody>
      </p:sp>
      <p:sp>
        <p:nvSpPr>
          <p:cNvPr id="327" name="Google Shape;327;p43"/>
          <p:cNvSpPr/>
          <p:nvPr/>
        </p:nvSpPr>
        <p:spPr>
          <a:xfrm>
            <a:off x="3712400" y="1001300"/>
            <a:ext cx="5343300" cy="40578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3"/>
          <p:cNvSpPr txBox="1"/>
          <p:nvPr/>
        </p:nvSpPr>
        <p:spPr>
          <a:xfrm>
            <a:off x="1508250" y="4600525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Collection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1427300" y="4010138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Moving and storing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4651250" y="4548275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User generated data, sensor data, logging, instrumentation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4651250" y="3986525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Data flow, ETL, structured and unstructured data stores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4651250" y="3419750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Data cleaning,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more etl, prep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4651250" y="2776775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Analytics, aggregates,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basic metrics, features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4651250" y="1268225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AI,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deep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learning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579375" y="3419750"/>
            <a:ext cx="41628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Transforming and understanding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2150875" y="2776775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Aggregate and label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1965450" y="2136800"/>
            <a:ext cx="3767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Model, understand, learn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7828200" y="289175"/>
            <a:ext cx="1315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All this cool AI, DS, Business Intelligence work…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9" name="Google Shape;339;p43"/>
          <p:cNvSpPr txBox="1"/>
          <p:nvPr/>
        </p:nvSpPr>
        <p:spPr>
          <a:xfrm>
            <a:off x="311700" y="1801775"/>
            <a:ext cx="13158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Can’t be done without this data engineering work!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0" name="Google Shape;340;p43"/>
          <p:cNvSpPr/>
          <p:nvPr/>
        </p:nvSpPr>
        <p:spPr>
          <a:xfrm>
            <a:off x="4959200" y="825275"/>
            <a:ext cx="2849700" cy="24891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3"/>
          <p:cNvSpPr/>
          <p:nvPr/>
        </p:nvSpPr>
        <p:spPr>
          <a:xfrm>
            <a:off x="4651250" y="3416750"/>
            <a:ext cx="3465600" cy="1128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43"/>
          <p:cNvCxnSpPr>
            <a:stCxn id="338" idx="2"/>
            <a:endCxn id="340" idx="3"/>
          </p:cNvCxnSpPr>
          <p:nvPr/>
        </p:nvCxnSpPr>
        <p:spPr>
          <a:xfrm rot="5400000">
            <a:off x="7772850" y="1356725"/>
            <a:ext cx="749400" cy="677100"/>
          </a:xfrm>
          <a:prstGeom prst="bentConnector2">
            <a:avLst/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3" name="Google Shape;343;p43"/>
          <p:cNvCxnSpPr>
            <a:stCxn id="339" idx="2"/>
            <a:endCxn id="341" idx="1"/>
          </p:cNvCxnSpPr>
          <p:nvPr/>
        </p:nvCxnSpPr>
        <p:spPr>
          <a:xfrm rot="-5400000" flipH="1">
            <a:off x="2262150" y="1591925"/>
            <a:ext cx="1096500" cy="3681600"/>
          </a:xfrm>
          <a:prstGeom prst="bentConnector2">
            <a:avLst/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4" name="Google Shape;344;p43"/>
          <p:cNvSpPr txBox="1"/>
          <p:nvPr/>
        </p:nvSpPr>
        <p:spPr>
          <a:xfrm>
            <a:off x="60825" y="4836050"/>
            <a:ext cx="2571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Fig adapted from - Ref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4651250" y="2136788"/>
            <a:ext cx="346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18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A/B tests, ML,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statistics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is foundational to data science</a:t>
            </a:r>
            <a:endParaRPr/>
          </a:p>
        </p:txBody>
      </p:sp>
      <p:sp>
        <p:nvSpPr>
          <p:cNvPr id="351" name="Google Shape;351;p4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engineers take the raw data that’s stored and coming in from all over the place and transform it to a useful format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scientists take this data and make inference from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Ideally they work hand and hand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DS knows what the models need, DE knows how to get those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Industry hiring is following the pyramid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Linkedin DS job search in Phoenix on 08/17/2020 = 204 jobs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Linkedin DE job search in Phoenix on 08/17/2020 = 347 jobs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what’s a data engineering again? 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Should be clear why we need data engineering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Next lecture dive deeper into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Where data comes from - bottom of the pyramid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tasks DEs do to make it useful - next two levels of pyramid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Read Hammerbacher 2009 - Rise of the Data Scientist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Great story of a DS/DE who helped build the early data infrastructure of Facebook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Read Rogati 2017 - The AI Hierarchy of Needs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Short but good blog post on why DE is fundamental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jobs are booming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6"/>
            <a:ext cx="5141172" cy="278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875" y="0"/>
            <a:ext cx="3143388" cy="45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82300" y="4592150"/>
            <a:ext cx="3101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Ref - Dice Tech Jobs Report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555200" y="4592150"/>
            <a:ext cx="3101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Ref - LinkedIn Jobs Report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 though? 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6"/>
            <a:ext cx="5141172" cy="278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876" y="50725"/>
            <a:ext cx="3379425" cy="45665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460475" y="2345850"/>
            <a:ext cx="4074900" cy="269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BB38CF21-AE44-4130-B8C0-2EAE3E6C1064}"/>
              </a:ext>
            </a:extLst>
          </p:cNvPr>
          <p:cNvSpPr txBox="1"/>
          <p:nvPr/>
        </p:nvSpPr>
        <p:spPr>
          <a:xfrm>
            <a:off x="382300" y="4592150"/>
            <a:ext cx="3101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Ref - Dice Tech Jobs Report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" name="Google Shape;85;p16">
            <a:extLst>
              <a:ext uri="{FF2B5EF4-FFF2-40B4-BE49-F238E27FC236}">
                <a16:creationId xmlns:a16="http://schemas.microsoft.com/office/drawing/2014/main" id="{7C2C7EE9-91B0-4D38-950B-617CE6595662}"/>
              </a:ext>
            </a:extLst>
          </p:cNvPr>
          <p:cNvSpPr txBox="1"/>
          <p:nvPr/>
        </p:nvSpPr>
        <p:spPr>
          <a:xfrm>
            <a:off x="5555200" y="4592150"/>
            <a:ext cx="3101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Ref - LinkedIn Jobs Report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 though? 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8169"/>
            <a:ext cx="9144001" cy="39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4969725" y="3958125"/>
            <a:ext cx="3110400" cy="4902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Source Code Pro"/>
                <a:ea typeface="Source Code Pro"/>
                <a:cs typeface="Source Code Pro"/>
                <a:sym typeface="Source Code Pro"/>
              </a:rPr>
              <a:t>Prof’s Note - </a:t>
            </a:r>
            <a:r>
              <a:rPr lang="en" sz="2200">
                <a:latin typeface="Source Code Pro"/>
                <a:ea typeface="Source Code Pro"/>
                <a:cs typeface="Source Code Pro"/>
                <a:sym typeface="Source Code Pro"/>
              </a:rPr>
              <a:t>Lol</a:t>
            </a:r>
            <a:endParaRPr sz="2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8189400" y="4700400"/>
            <a:ext cx="6429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Ref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Stepping back to big data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“Sexy data scientists” came about in 2012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Although the job without title has been around for a while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But the field of data science promised big things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And companies had lots of data</a:t>
            </a:r>
            <a:endParaRPr dirty="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50" y="2770375"/>
            <a:ext cx="6404903" cy="20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1823125" y="4753425"/>
            <a:ext cx="4158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Ref - Seagate DataAge 2020 Report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7113750" y="2765925"/>
            <a:ext cx="1856700" cy="20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1 Zetabyte is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- 350 trillion  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songs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- 100k copies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of wikipedia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Stepping back to big data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2681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boom is in </a:t>
            </a:r>
            <a:r>
              <a:rPr lang="en" b="1"/>
              <a:t>Unstructured data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What’s the difference?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522" y="1244000"/>
            <a:ext cx="525691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data organization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278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to think of structure as being continuous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and less data is </a:t>
            </a:r>
            <a:r>
              <a:rPr lang="en" b="1"/>
              <a:t>Structured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and more is </a:t>
            </a:r>
            <a:r>
              <a:rPr lang="en" b="1"/>
              <a:t>Unstructured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room in between </a:t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 rot="10800000">
            <a:off x="4347675" y="1543900"/>
            <a:ext cx="4707900" cy="35151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5100825" y="1714500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Unstructured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5889375" y="3688950"/>
            <a:ext cx="16245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100825" y="2701725"/>
            <a:ext cx="3201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Source Code Pro"/>
                <a:ea typeface="Source Code Pro"/>
                <a:cs typeface="Source Code Pro"/>
                <a:sym typeface="Source Code Pro"/>
              </a:rPr>
              <a:t>Semi-structured data</a:t>
            </a:r>
            <a:endParaRPr sz="17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31" name="Google Shape;131;p21"/>
          <p:cNvGrpSpPr/>
          <p:nvPr/>
        </p:nvGrpSpPr>
        <p:grpSpPr>
          <a:xfrm>
            <a:off x="3732525" y="1572425"/>
            <a:ext cx="608700" cy="3486600"/>
            <a:chOff x="3656325" y="1572425"/>
            <a:chExt cx="608700" cy="3486600"/>
          </a:xfrm>
        </p:grpSpPr>
        <p:sp>
          <p:nvSpPr>
            <p:cNvPr id="132" name="Google Shape;132;p21"/>
            <p:cNvSpPr/>
            <p:nvPr/>
          </p:nvSpPr>
          <p:spPr>
            <a:xfrm>
              <a:off x="3656325" y="1572425"/>
              <a:ext cx="608700" cy="3486600"/>
            </a:xfrm>
            <a:prstGeom prst="upArrow">
              <a:avLst>
                <a:gd name="adj1" fmla="val 50000"/>
                <a:gd name="adj2" fmla="val 63905"/>
              </a:avLst>
            </a:prstGeom>
            <a:noFill/>
            <a:ln w="38100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 txBox="1"/>
            <p:nvPr/>
          </p:nvSpPr>
          <p:spPr>
            <a:xfrm rot="-5400000">
              <a:off x="2312513" y="3213250"/>
              <a:ext cx="32016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Source Code Pro"/>
                  <a:ea typeface="Source Code Pro"/>
                  <a:cs typeface="Source Code Pro"/>
                  <a:sym typeface="Source Code Pro"/>
                </a:rPr>
                <a:t>Data amount and growth</a:t>
              </a:r>
              <a:endParaRPr sz="1700" b="1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2323</Words>
  <Application>Microsoft Office PowerPoint</Application>
  <PresentationFormat>On-screen Show (16:9)</PresentationFormat>
  <Paragraphs>371</Paragraphs>
  <Slides>33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Source Code Pro</vt:lpstr>
      <vt:lpstr>Oswald</vt:lpstr>
      <vt:lpstr>Modern Writer</vt:lpstr>
      <vt:lpstr>Week 1 What is Data Engineering</vt:lpstr>
      <vt:lpstr>What is Data Engineering? </vt:lpstr>
      <vt:lpstr>What is Data Engineering? </vt:lpstr>
      <vt:lpstr>DE jobs are booming</vt:lpstr>
      <vt:lpstr>But why though? </vt:lpstr>
      <vt:lpstr>But why though? </vt:lpstr>
      <vt:lpstr>Stepping back to big data</vt:lpstr>
      <vt:lpstr>Stepping back to big data</vt:lpstr>
      <vt:lpstr>Pyramid of data organization</vt:lpstr>
      <vt:lpstr>Pyramid of data organization</vt:lpstr>
      <vt:lpstr>Pyramid of data organization</vt:lpstr>
      <vt:lpstr>Pyramid of data organization</vt:lpstr>
      <vt:lpstr>Pyramid of data organization</vt:lpstr>
      <vt:lpstr>Pyramid of data organization</vt:lpstr>
      <vt:lpstr>Pyramid of data organization</vt:lpstr>
      <vt:lpstr>Pyramid of data organization</vt:lpstr>
      <vt:lpstr>Pyramid of data organization</vt:lpstr>
      <vt:lpstr>Pyramid of data organization</vt:lpstr>
      <vt:lpstr>Why is this talk about data structure relevant?</vt:lpstr>
      <vt:lpstr>Extracting info from data</vt:lpstr>
      <vt:lpstr>Extracting info from data</vt:lpstr>
      <vt:lpstr>Extracting info from data</vt:lpstr>
      <vt:lpstr>Data science promised big things using these methods</vt:lpstr>
      <vt:lpstr>Lots of hype was had</vt:lpstr>
      <vt:lpstr>When hype meets reality</vt:lpstr>
      <vt:lpstr>When hype meets reality</vt:lpstr>
      <vt:lpstr>When hype meets reality</vt:lpstr>
      <vt:lpstr>When hype meets reality</vt:lpstr>
      <vt:lpstr>The reports of my death are greatly exaggerated</vt:lpstr>
      <vt:lpstr>Pyramid of needs</vt:lpstr>
      <vt:lpstr>Pyramid of needs</vt:lpstr>
      <vt:lpstr>Data engineering is foundational to data science</vt:lpstr>
      <vt:lpstr>So what’s a data engineering again?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2021-08-23T03:27:39Z</dcterms:modified>
</cp:coreProperties>
</file>